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5.png" ContentType="image/png"/>
  <Override PartName="/ppt/media/image4.wmf" ContentType="image/x-wmf"/>
  <Override PartName="/ppt/media/image3.png" ContentType="image/png"/>
  <Override PartName="/ppt/media/image1.png" ContentType="image/png"/>
  <Override PartName="/ppt/media/image2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1.xml.rels" ContentType="application/vnd.openxmlformats-package.relationships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32404050" cy="36004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620000" y="1436400"/>
            <a:ext cx="29162880" cy="6012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620000" y="8425080"/>
            <a:ext cx="29162880" cy="9960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1620000" y="19332360"/>
            <a:ext cx="29162880" cy="9960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620000" y="1436400"/>
            <a:ext cx="29162880" cy="6012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620000" y="8425080"/>
            <a:ext cx="14231160" cy="9960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6563240" y="8425080"/>
            <a:ext cx="14231160" cy="9960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620000" y="19332360"/>
            <a:ext cx="14231160" cy="9960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16563240" y="19332360"/>
            <a:ext cx="14231160" cy="9960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620000" y="1436400"/>
            <a:ext cx="29162880" cy="6012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620000" y="8425080"/>
            <a:ext cx="9390240" cy="9960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1480040" y="8425080"/>
            <a:ext cx="9390240" cy="9960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21340440" y="8425080"/>
            <a:ext cx="9390240" cy="9960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1620000" y="19332360"/>
            <a:ext cx="9390240" cy="9960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11480040" y="19332360"/>
            <a:ext cx="9390240" cy="9960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21340440" y="19332360"/>
            <a:ext cx="9390240" cy="9960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620000" y="1436400"/>
            <a:ext cx="29162880" cy="6012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620000" y="8425080"/>
            <a:ext cx="29162880" cy="2088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620000" y="1436400"/>
            <a:ext cx="29162880" cy="6012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620000" y="8425080"/>
            <a:ext cx="29162880" cy="2088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620000" y="1436400"/>
            <a:ext cx="29162880" cy="6012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620000" y="8425080"/>
            <a:ext cx="14231160" cy="2088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16563240" y="8425080"/>
            <a:ext cx="14231160" cy="2088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620000" y="1436400"/>
            <a:ext cx="29162880" cy="6012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620000" y="1436400"/>
            <a:ext cx="29162880" cy="27870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620000" y="1436400"/>
            <a:ext cx="29162880" cy="6012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620000" y="8425080"/>
            <a:ext cx="14231160" cy="9960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16563240" y="8425080"/>
            <a:ext cx="14231160" cy="2088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1620000" y="19332360"/>
            <a:ext cx="14231160" cy="9960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620000" y="1436400"/>
            <a:ext cx="29162880" cy="6012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620000" y="8425080"/>
            <a:ext cx="14231160" cy="2088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16563240" y="8425080"/>
            <a:ext cx="14231160" cy="9960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6563240" y="19332360"/>
            <a:ext cx="14231160" cy="9960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620000" y="1436400"/>
            <a:ext cx="29162880" cy="6012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620000" y="8425080"/>
            <a:ext cx="14231160" cy="9960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6563240" y="8425080"/>
            <a:ext cx="14231160" cy="9960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1620000" y="19332360"/>
            <a:ext cx="29162880" cy="9960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50760" y="17157600"/>
            <a:ext cx="1587240" cy="1422000"/>
          </a:xfrm>
          <a:prstGeom prst="rect">
            <a:avLst/>
          </a:prstGeom>
          <a:ln>
            <a:noFill/>
          </a:ln>
        </p:spPr>
      </p:pic>
      <p:pic>
        <p:nvPicPr>
          <p:cNvPr id="1" name="" descr=""/>
          <p:cNvPicPr/>
          <p:nvPr/>
        </p:nvPicPr>
        <p:blipFill>
          <a:blip r:embed="rId3"/>
          <a:stretch/>
        </p:blipFill>
        <p:spPr>
          <a:xfrm>
            <a:off x="50760" y="17157600"/>
            <a:ext cx="1587240" cy="142200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620000" y="1436400"/>
            <a:ext cx="29162880" cy="6012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620000" y="8425080"/>
            <a:ext cx="29162880" cy="2088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wmf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3399120" y="4104000"/>
            <a:ext cx="25605000" cy="6353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41400" bIns="41400"/>
          <a:p>
            <a:pPr algn="ctr">
              <a:lnSpc>
                <a:spcPct val="100000"/>
              </a:lnSpc>
              <a:spcBef>
                <a:spcPts val="2200"/>
              </a:spcBef>
            </a:pPr>
            <a:r>
              <a:rPr b="1" lang="pt-BR" sz="4400" spc="-1" strike="noStrike">
                <a:solidFill>
                  <a:srgbClr val="000000"/>
                </a:solidFill>
                <a:latin typeface="Book Antiqua"/>
                <a:ea typeface="DejaVu Sans"/>
              </a:rPr>
              <a:t>TÌTULO (EM MAIÚSCULO)</a:t>
            </a:r>
            <a:endParaRPr b="0" lang="pt-BR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200"/>
              </a:spcBef>
            </a:pPr>
            <a:r>
              <a:rPr b="1" lang="pt-BR" sz="4400" spc="-1" strike="noStrike">
                <a:solidFill>
                  <a:srgbClr val="000000"/>
                </a:solidFill>
                <a:latin typeface="Book Antiqua"/>
                <a:ea typeface="DejaVu Sans"/>
              </a:rPr>
              <a:t>NOME COMPLETO DO AUTOR  (A)¹, AUTOR (A)², AUTOR (A)³, AUTOR (A)⁴ </a:t>
            </a:r>
            <a:endParaRPr b="0" lang="pt-BR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200"/>
              </a:spcBef>
            </a:pPr>
            <a:r>
              <a:rPr b="1" lang="pt-BR" sz="4400" spc="-1" strike="noStrike">
                <a:solidFill>
                  <a:srgbClr val="000000"/>
                </a:solidFill>
                <a:latin typeface="Book Antiqua"/>
                <a:ea typeface="DejaVu Sans"/>
              </a:rPr>
              <a:t>Nome da Universidade, UF, Brasil</a:t>
            </a:r>
            <a:endParaRPr b="0" lang="pt-BR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200"/>
              </a:spcBef>
            </a:pPr>
            <a:r>
              <a:rPr b="0" lang="pt-BR" sz="3200" spc="-1" strike="noStrike">
                <a:solidFill>
                  <a:srgbClr val="000000"/>
                </a:solidFill>
                <a:latin typeface="Book Antiqua"/>
                <a:ea typeface="DejaVu Sans"/>
              </a:rPr>
              <a:t>	</a:t>
            </a:r>
            <a:r>
              <a:rPr b="0" lang="pt-BR" sz="3200" spc="-1" strike="noStrike">
                <a:solidFill>
                  <a:srgbClr val="000000"/>
                </a:solidFill>
                <a:latin typeface="Book Antiqua"/>
                <a:ea typeface="DejaVu Sans"/>
              </a:rPr>
              <a:t>email¹, email², email³, email⁴</a:t>
            </a:r>
            <a:endParaRPr b="0" lang="pt-BR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1" i="1" lang="pt-BR" sz="4000" spc="-1" strike="noStrike">
                <a:solidFill>
                  <a:srgbClr val="000000"/>
                </a:solidFill>
                <a:latin typeface="Book Antiqua"/>
                <a:ea typeface="DejaVu Sans"/>
              </a:rPr>
              <a:t> </a:t>
            </a: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</a:pP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</a:pPr>
            <a:endParaRPr b="0" lang="pt-BR" sz="4000" spc="-1" strike="noStrike">
              <a:latin typeface="Arial"/>
            </a:endParaRPr>
          </a:p>
        </p:txBody>
      </p:sp>
      <p:sp>
        <p:nvSpPr>
          <p:cNvPr id="41" name="CustomShape 2"/>
          <p:cNvSpPr/>
          <p:nvPr/>
        </p:nvSpPr>
        <p:spPr>
          <a:xfrm>
            <a:off x="691200" y="11732760"/>
            <a:ext cx="15038640" cy="996840"/>
          </a:xfrm>
          <a:prstGeom prst="rect">
            <a:avLst/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82800" rIns="82800" tIns="41400" bIns="41400"/>
          <a:p>
            <a:pPr algn="just">
              <a:lnSpc>
                <a:spcPct val="100000"/>
              </a:lnSpc>
            </a:pPr>
            <a:r>
              <a:rPr b="1" lang="pt-BR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Palavras-Chave:  </a:t>
            </a:r>
            <a:r>
              <a:rPr b="0" lang="pt-B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máximo de cinco, separadas por ponto e virgula (;) procurando não repetir palavras do título, escritas em letras minúsculas, organizadas em ordem alfabética crescente.</a:t>
            </a:r>
            <a:r>
              <a:rPr b="1" lang="pt-B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2" name="CustomShape 3"/>
          <p:cNvSpPr/>
          <p:nvPr/>
        </p:nvSpPr>
        <p:spPr>
          <a:xfrm>
            <a:off x="14882760" y="18592920"/>
            <a:ext cx="46800" cy="104040"/>
          </a:xfrm>
          <a:prstGeom prst="ellipse">
            <a:avLst/>
          </a:prstGeom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43" name="CustomShape 4"/>
          <p:cNvSpPr/>
          <p:nvPr/>
        </p:nvSpPr>
        <p:spPr>
          <a:xfrm>
            <a:off x="16444800" y="17211600"/>
            <a:ext cx="46800" cy="104040"/>
          </a:xfrm>
          <a:prstGeom prst="ellipse">
            <a:avLst/>
          </a:prstGeom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44" name="CustomShape 5"/>
          <p:cNvSpPr/>
          <p:nvPr/>
        </p:nvSpPr>
        <p:spPr>
          <a:xfrm>
            <a:off x="16944840" y="13519440"/>
            <a:ext cx="14827320" cy="3556080"/>
          </a:xfrm>
          <a:prstGeom prst="rect">
            <a:avLst/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82800" rIns="82800" tIns="41400" bIns="41400"/>
          <a:p>
            <a:pPr algn="just"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latin typeface="Book Antiqua"/>
                <a:ea typeface="DejaVu Sans"/>
              </a:rPr>
              <a:t> </a:t>
            </a:r>
            <a:r>
              <a:rPr b="1" lang="pt-BR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Resultados</a:t>
            </a:r>
            <a:endParaRPr b="0" lang="pt-BR" sz="3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3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Apresentar os resultados de maneira organizada e lógica, fornecendo ao leitor as informações mais representativas. É comum o uso de figuras e tabelas para ilustrar os dados apresentados de maneira a facilitar a compreensão dos resultados obtidos. As legendas devem ser autoexplicativas, localizadas abaixo da tabela, como no exemplo a seguir.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45" name="Line 6"/>
          <p:cNvSpPr/>
          <p:nvPr/>
        </p:nvSpPr>
        <p:spPr>
          <a:xfrm flipH="1">
            <a:off x="16201800" y="8625960"/>
            <a:ext cx="40680" cy="27090000"/>
          </a:xfrm>
          <a:prstGeom prst="line">
            <a:avLst/>
          </a:prstGeom>
          <a:ln w="63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7"/>
          <p:cNvSpPr/>
          <p:nvPr/>
        </p:nvSpPr>
        <p:spPr>
          <a:xfrm>
            <a:off x="691200" y="8610480"/>
            <a:ext cx="15038640" cy="3007440"/>
          </a:xfrm>
          <a:prstGeom prst="rect">
            <a:avLst/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82800" rIns="82800" tIns="41400" bIns="41400"/>
          <a:p>
            <a:pPr algn="just">
              <a:lnSpc>
                <a:spcPct val="100000"/>
              </a:lnSpc>
            </a:pPr>
            <a:r>
              <a:rPr b="1" lang="pt-BR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Resumo</a:t>
            </a:r>
            <a:endParaRPr b="0" lang="pt-BR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 RESUMO deve ser claro, sucinto e explicar o(s) objetivo(s) pretendido(s), procurando justificar sua importância, os principais procedimentos adotados, os resultados mais expressivos e conclusões. Se recomenda que o RESUMO não contenha fórmulas, citações e/ou referências bibliográficas.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47" name="CustomShape 8"/>
          <p:cNvSpPr/>
          <p:nvPr/>
        </p:nvSpPr>
        <p:spPr>
          <a:xfrm>
            <a:off x="699120" y="13680720"/>
            <a:ext cx="15038640" cy="3556080"/>
          </a:xfrm>
          <a:prstGeom prst="rect">
            <a:avLst/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82800" rIns="82800" tIns="41400" bIns="41400"/>
          <a:p>
            <a:pPr algn="just">
              <a:lnSpc>
                <a:spcPct val="100000"/>
              </a:lnSpc>
            </a:pPr>
            <a:r>
              <a:rPr b="1" lang="pt-BR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Introdução</a:t>
            </a:r>
            <a:endParaRPr b="0" lang="pt-BR" sz="3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3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 introdução tem como objetivo posicionar o leitor dentro do tema que está sendo desenvolvido. Deve conter a delimitação do universo da pesquisa, problema, objetivos, justificativa, hipóteses, metodologia de trabalho e sua relevância. Evitar o uso de palavras e ideias repetidas. Seja objetivo e preciso em suas considerações, evitando que a introdução do trabalho fique longa e cansativa. 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48" name="CustomShape 9"/>
          <p:cNvSpPr/>
          <p:nvPr/>
        </p:nvSpPr>
        <p:spPr>
          <a:xfrm>
            <a:off x="676800" y="17730000"/>
            <a:ext cx="15038640" cy="2581200"/>
          </a:xfrm>
          <a:prstGeom prst="rect">
            <a:avLst/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82800" rIns="82800" tIns="41400" bIns="41400"/>
          <a:p>
            <a:pPr algn="just">
              <a:lnSpc>
                <a:spcPct val="100000"/>
              </a:lnSpc>
            </a:pPr>
            <a:r>
              <a:rPr b="1" lang="pt-BR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Objetivos</a:t>
            </a:r>
            <a:endParaRPr b="0" lang="pt-BR" sz="3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3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 objetivo geral deve resumir e apresentar a ideia central de um trabalho, descrevendo também sua finalidade. Os objetivos especí­ficos irão dar uma maior delimitação ao tema, além de detalhar os processos necessários para a realizacão do trabalho.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49" name="CustomShape 10"/>
          <p:cNvSpPr/>
          <p:nvPr/>
        </p:nvSpPr>
        <p:spPr>
          <a:xfrm>
            <a:off x="837720" y="20597400"/>
            <a:ext cx="14546520" cy="9041040"/>
          </a:xfrm>
          <a:prstGeom prst="rect">
            <a:avLst/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82800" rIns="82800" tIns="41400" bIns="41400"/>
          <a:p>
            <a:pPr algn="just">
              <a:lnSpc>
                <a:spcPct val="100000"/>
              </a:lnSpc>
            </a:pPr>
            <a:r>
              <a:rPr b="1" lang="pt-BR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Fundamentação Teórica</a:t>
            </a:r>
            <a:endParaRPr b="0" lang="pt-BR" sz="3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3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Apresenta as referências nas quais se baseia a pesquisa</a:t>
            </a:r>
            <a:endParaRPr b="0" lang="pt-BR" sz="3200" spc="-1" strike="noStrike">
              <a:latin typeface="Arial"/>
            </a:endParaRPr>
          </a:p>
          <a:p>
            <a:pPr marL="828720" algn="just">
              <a:lnSpc>
                <a:spcPct val="100000"/>
              </a:lnSpc>
            </a:pPr>
            <a:endParaRPr b="0" lang="pt-BR" sz="3200" spc="-1" strike="noStrike">
              <a:latin typeface="Arial"/>
            </a:endParaRPr>
          </a:p>
          <a:p>
            <a:pPr marL="571680" indent="-5709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livros, artigos em revistas/periódicos, teses de doutorado, dissertações de mestrado.</a:t>
            </a: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 referencial teórico tem também outras funções:</a:t>
            </a:r>
            <a:endParaRPr b="0" lang="pt-BR" sz="2800" spc="-1" strike="noStrike"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permite que o autor tenha maior clareza,</a:t>
            </a:r>
            <a:endParaRPr b="0" lang="pt-BR" sz="2800" spc="-1" strike="noStrike"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facilita a formulação de hipóteses e de suposições, </a:t>
            </a:r>
            <a:endParaRPr b="0" lang="pt-BR" sz="2800" spc="-1" strike="noStrike"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sinaliza para o método mais adequado à solução do problema, </a:t>
            </a:r>
            <a:endParaRPr b="0" lang="pt-BR" sz="2800" spc="-1" strike="noStrike"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permite identificar qual o procedimento mais pertinente para a coleta e o tratamento dos dados, bem como o conteúdo do procedimento escolhido,</a:t>
            </a:r>
            <a:endParaRPr b="0" lang="pt-BR" sz="2800" spc="-1" strike="noStrike"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uma revisão da literatura serve para verificar o que já foi pesquisado do assunto.</a:t>
            </a: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</p:txBody>
      </p:sp>
      <p:sp>
        <p:nvSpPr>
          <p:cNvPr id="50" name="CustomShape 11"/>
          <p:cNvSpPr/>
          <p:nvPr/>
        </p:nvSpPr>
        <p:spPr>
          <a:xfrm>
            <a:off x="1015560" y="26571960"/>
            <a:ext cx="14249520" cy="9405360"/>
          </a:xfrm>
          <a:prstGeom prst="rect">
            <a:avLst/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82800" rIns="82800" tIns="41400" bIns="41400"/>
          <a:p>
            <a:pPr algn="just">
              <a:lnSpc>
                <a:spcPct val="100000"/>
              </a:lnSpc>
            </a:pPr>
            <a:r>
              <a:rPr b="1" lang="pt-BR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Desenvolvimento e Metodologia ou Materiais e Métodos</a:t>
            </a:r>
            <a:endParaRPr b="0" lang="pt-BR" sz="3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3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Descrever adequadamente o desenvolvimento e a metodologia utilizada para desenvolver o trabalho. Deve ser pertinente ao tema, procurando alcançar os objetivos já apresentados.</a:t>
            </a:r>
            <a:endParaRPr b="0" lang="pt-BR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Caso use equações, numerar descrevendo os parâmetros.</a:t>
            </a:r>
            <a:endParaRPr b="0" lang="pt-BR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Figuras, tabelas e gráficos devem ser apresentados com tamanho, qualidade e detalhes suficientes para a interpretação e composição gráfica final. Citar a fonte da ilustração, tabela e gráfico e, caso seja do próprio autor, citar como “Fonte: Elaborada pelo autor”. As legendas e fontes das figuras, tabelas e gráficos devem ser escritos em fonte Times New Roman, tamanho 10 e o texto deve estar centralizado, em negrito e seguir o padrão de numeração sucessivo arábico. Centralizar as Figuras, Tabelas e Gráficos. Gráficos e figuras: devem apresentar-se sem bordas; a legenda deve ser posicionada logo abaixo da figura ou gráfico. Usar imagens coloridas se for necessário destacar alguma informação da Figura ou Gráfico. Tabelas: evitar tabelas extensas e dados supérfluos; adequar seus tamanhos ao espaço útil do papel e colocar, na medida do possí­vel, apenas linhas contí­nuas horizontais. As legendas devem ser autoexplicativas, localizadas abaixo da tabela, como no exemplo a seguir. </a:t>
            </a:r>
            <a:endParaRPr b="0" lang="pt-BR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3200" spc="-1" strike="noStrike">
              <a:latin typeface="Arial"/>
            </a:endParaRPr>
          </a:p>
        </p:txBody>
      </p:sp>
      <p:graphicFrame>
        <p:nvGraphicFramePr>
          <p:cNvPr id="51" name="Table 12"/>
          <p:cNvGraphicFramePr/>
          <p:nvPr/>
        </p:nvGraphicFramePr>
        <p:xfrm>
          <a:off x="17059680" y="8850960"/>
          <a:ext cx="13975200" cy="2804040"/>
        </p:xfrm>
        <a:graphic>
          <a:graphicData uri="http://schemas.openxmlformats.org/drawingml/2006/table">
            <a:tbl>
              <a:tblPr/>
              <a:tblGrid>
                <a:gridCol w="3750480"/>
                <a:gridCol w="1494720"/>
                <a:gridCol w="1080720"/>
                <a:gridCol w="1187640"/>
                <a:gridCol w="1140120"/>
                <a:gridCol w="1163880"/>
                <a:gridCol w="1330200"/>
                <a:gridCol w="1247040"/>
                <a:gridCol w="1580760"/>
              </a:tblGrid>
              <a:tr h="10666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Profundidade(m)</a:t>
                      </a:r>
                      <a:endParaRPr b="0" lang="pt-BR" sz="32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noFill/>
                    </a:lnL>
                    <a:lnR w="38160">
                      <a:noFill/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 a 0,1</a:t>
                      </a:r>
                      <a:endParaRPr b="0" lang="pt-BR" sz="32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noFill/>
                    </a:lnL>
                    <a:lnR w="38160">
                      <a:noFill/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 a 0,2</a:t>
                      </a:r>
                      <a:endParaRPr b="0" lang="pt-BR" sz="3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32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noFill/>
                    </a:lnL>
                    <a:lnR w="38160">
                      <a:noFill/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 a 0,3</a:t>
                      </a:r>
                      <a:endParaRPr b="0" lang="pt-BR" sz="3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32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noFill/>
                    </a:lnL>
                    <a:lnR w="38160">
                      <a:noFill/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 a 0,4</a:t>
                      </a:r>
                      <a:endParaRPr b="0" lang="pt-BR" sz="3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32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noFill/>
                    </a:lnL>
                    <a:lnR w="38160">
                      <a:noFill/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579240">
                <a:tc>
                  <a:tcPr marL="91440" marR="91440">
                    <a:lnL w="38160">
                      <a:noFill/>
                    </a:lnL>
                    <a:lnR w="38160">
                      <a:noFill/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</a:t>
                      </a:r>
                      <a:endParaRPr b="0" lang="pt-BR" sz="32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noFill/>
                    </a:lnL>
                    <a:lnR w="38160">
                      <a:noFill/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</a:t>
                      </a:r>
                      <a:endParaRPr b="0" lang="pt-BR" sz="32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noFill/>
                    </a:lnL>
                    <a:lnR w="38160">
                      <a:noFill/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</a:t>
                      </a:r>
                      <a:endParaRPr b="0" lang="pt-BR" sz="32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noFill/>
                    </a:lnL>
                    <a:lnR w="38160">
                      <a:noFill/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</a:t>
                      </a:r>
                      <a:endParaRPr b="0" lang="pt-BR" sz="32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noFill/>
                    </a:lnL>
                    <a:lnR w="38160">
                      <a:noFill/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</a:t>
                      </a:r>
                      <a:endParaRPr b="0" lang="pt-BR" sz="32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noFill/>
                    </a:lnL>
                    <a:lnR w="38160">
                      <a:noFill/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</a:t>
                      </a:r>
                      <a:endParaRPr b="0" lang="pt-BR" sz="32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noFill/>
                    </a:lnL>
                    <a:lnR w="38160">
                      <a:noFill/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</a:t>
                      </a:r>
                      <a:endParaRPr b="0" lang="pt-BR" sz="32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noFill/>
                    </a:lnL>
                    <a:lnR w="38160">
                      <a:noFill/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</a:t>
                      </a:r>
                      <a:endParaRPr b="0" lang="pt-BR" sz="32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noFill/>
                    </a:lnL>
                    <a:lnR w="38160">
                      <a:noFill/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92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Media (MPa)</a:t>
                      </a:r>
                      <a:endParaRPr b="0" lang="pt-BR" sz="32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1,39</a:t>
                      </a:r>
                      <a:endParaRPr b="0" lang="pt-BR" sz="32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4,28</a:t>
                      </a:r>
                      <a:endParaRPr b="0" lang="pt-BR" sz="32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1,56</a:t>
                      </a:r>
                      <a:endParaRPr b="0" lang="pt-BR" sz="32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1,86</a:t>
                      </a:r>
                      <a:endParaRPr b="0" lang="pt-BR" sz="32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4,29</a:t>
                      </a:r>
                      <a:endParaRPr b="0" lang="pt-BR" sz="32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3,83</a:t>
                      </a:r>
                      <a:endParaRPr b="0" lang="pt-BR" sz="32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2,46</a:t>
                      </a:r>
                      <a:endParaRPr b="0" lang="pt-BR" sz="32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3,44</a:t>
                      </a:r>
                      <a:endParaRPr b="0" lang="pt-BR" sz="32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92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CV(%)</a:t>
                      </a:r>
                      <a:endParaRPr b="0" lang="pt-BR" sz="32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  <a:endParaRPr b="0" lang="pt-BR" sz="32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</a:t>
                      </a:r>
                      <a:endParaRPr b="0" lang="pt-BR" sz="32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  <a:endParaRPr b="0" lang="pt-BR" sz="32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  <a:endParaRPr b="0" lang="pt-BR" sz="32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  <a:endParaRPr b="0" lang="pt-BR" sz="32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  <a:endParaRPr b="0" lang="pt-BR" sz="32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  <a:endParaRPr b="0" lang="pt-BR" sz="32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  <a:endParaRPr b="0" lang="pt-BR" sz="3200" spc="-1" strike="noStrike">
                        <a:latin typeface="Arial"/>
                      </a:endParaRPr>
                    </a:p>
                  </a:txBody>
                  <a:tcPr marL="91440" marR="91440"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2" name="CustomShape 13"/>
          <p:cNvSpPr/>
          <p:nvPr/>
        </p:nvSpPr>
        <p:spPr>
          <a:xfrm>
            <a:off x="16980120" y="12236040"/>
            <a:ext cx="14119200" cy="1301760"/>
          </a:xfrm>
          <a:prstGeom prst="rect">
            <a:avLst/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82800" rIns="82800" tIns="41400" bIns="41400"/>
          <a:p>
            <a:pPr algn="just">
              <a:lnSpc>
                <a:spcPct val="100000"/>
              </a:lnSpc>
            </a:pPr>
            <a:r>
              <a:rPr b="1" i="1" lang="pt-B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Figura 1: </a:t>
            </a:r>
            <a:r>
              <a:rPr b="0" i="1" lang="pt-B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Analise do índice de Cone (IC) nas linhas (L) e entrelinhas (E) de cana nas diferentes profundidades amostradas. Fonte: OLIVEIRA et al., 2008.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</p:txBody>
      </p:sp>
      <p:pic>
        <p:nvPicPr>
          <p:cNvPr id="53" name="Imagen 28" descr=""/>
          <p:cNvPicPr/>
          <p:nvPr/>
        </p:nvPicPr>
        <p:blipFill>
          <a:blip r:embed="rId1"/>
          <a:stretch/>
        </p:blipFill>
        <p:spPr>
          <a:xfrm>
            <a:off x="20954520" y="16978680"/>
            <a:ext cx="4247640" cy="2929320"/>
          </a:xfrm>
          <a:prstGeom prst="rect">
            <a:avLst/>
          </a:prstGeom>
          <a:ln>
            <a:noFill/>
          </a:ln>
        </p:spPr>
      </p:pic>
      <p:sp>
        <p:nvSpPr>
          <p:cNvPr id="54" name="CustomShape 14"/>
          <p:cNvSpPr/>
          <p:nvPr/>
        </p:nvSpPr>
        <p:spPr>
          <a:xfrm>
            <a:off x="16997040" y="19965240"/>
            <a:ext cx="141472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i="1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Figura 2: </a:t>
            </a:r>
            <a:r>
              <a:rPr b="0" i="1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Descrição da figura aqui.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55" name="CustomShape 15"/>
          <p:cNvSpPr/>
          <p:nvPr/>
        </p:nvSpPr>
        <p:spPr>
          <a:xfrm>
            <a:off x="17006040" y="20597400"/>
            <a:ext cx="14376600" cy="13428360"/>
          </a:xfrm>
          <a:prstGeom prst="rect">
            <a:avLst/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82800" rIns="82800" tIns="41400" bIns="41400"/>
          <a:p>
            <a:pPr algn="just">
              <a:lnSpc>
                <a:spcPct val="100000"/>
              </a:lnSpc>
            </a:pPr>
            <a:r>
              <a:rPr b="1" lang="pt-BR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Conclusões</a:t>
            </a:r>
            <a:endParaRPr b="0" lang="pt-BR" sz="3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3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Devem basear-se, exclusivamente, nos resultados do trabalho. Ressaltar se os objetivos expostos inicialmente foram cumpridos e se a hipótese foi confirmada. Aspectos metodológicos também devem ser abordados: dificuldades durante a pesquisa, resultados obtidos e qual o significado dos mesmos dentro da área de pesquisa. Quando possí­vel, inserir outros tipos de estudos que poderiam ser feitos utilizando o mesmo tema e/ou outros aspectos a serem abordados a partir dos resultados apresentados.</a:t>
            </a:r>
            <a:endParaRPr b="0" lang="pt-BR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Referencias</a:t>
            </a:r>
            <a:endParaRPr b="0" lang="pt-BR" sz="3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3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[1] J. L. Boldrini, S. I. R. Costa, V. R. Ribeiro, and H. G. Wetzler. </a:t>
            </a:r>
            <a:r>
              <a:rPr b="0" i="1" lang="pt-B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Álgebra Linear e Aplicações</a:t>
            </a:r>
            <a:r>
              <a:rPr b="0" lang="pt-B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3a. edição. Harbra, São Paulo, 1984.</a:t>
            </a: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[2] J. A. Cuminato and V. Ruas. Unification of distance inequalities for linear variational problems, </a:t>
            </a:r>
            <a:r>
              <a:rPr b="0" i="1" lang="pt-B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Comp. Appl. Math.</a:t>
            </a:r>
            <a:r>
              <a:rPr b="0" lang="pt-B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2014. DOI: 10.1007/s40314-014-0163-6.</a:t>
            </a: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[3] G. L. Diniz, A mudança no habitat de populações de peixes: de rio a represa- o modelo matemático, Dissertação de Mestrado em Matemática Aplicada, Unicamp, 1994.</a:t>
            </a: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[4] R. M. Jafelice, L. C. Barros and R. C. Bassanezi. Study of the dynamics of HIV under treatment considering fuzzy delay, </a:t>
            </a:r>
            <a:r>
              <a:rPr b="0" i="1" lang="pt-B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Comp. Appl. Math.</a:t>
            </a:r>
            <a:r>
              <a:rPr b="0" lang="pt-B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33:45--61, 2014.</a:t>
            </a: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[5] Uma classe de problemas de controle ótimo em escalas temporais, </a:t>
            </a:r>
            <a:r>
              <a:rPr b="0" i="1" lang="pt-B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Proceeding Series of the Brazilian Society of Computational and Applied Mathematics</a:t>
            </a:r>
            <a:r>
              <a:rPr b="0" lang="pt-BR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volume 1, 2013. DOI: 10.5540/03.2013.001.01.0177.</a:t>
            </a: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</p:txBody>
      </p:sp>
      <p:sp>
        <p:nvSpPr>
          <p:cNvPr id="56" name="CustomShape 16"/>
          <p:cNvSpPr/>
          <p:nvPr/>
        </p:nvSpPr>
        <p:spPr>
          <a:xfrm>
            <a:off x="16839360" y="33416280"/>
            <a:ext cx="15038640" cy="2277000"/>
          </a:xfrm>
          <a:prstGeom prst="rect">
            <a:avLst/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82800" rIns="82800" tIns="41400" bIns="41400"/>
          <a:p>
            <a:pPr algn="just"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Agradecimentos (opcional)</a:t>
            </a:r>
            <a:endParaRPr b="0" lang="pt-BR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Inserir, após as conclusões, de maneira sucinta os agradecimentos. Se o projeto for</a:t>
            </a:r>
            <a:endParaRPr b="0" lang="pt-BR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financiado por alguma agência de fomento, citar a fonte</a:t>
            </a:r>
            <a:r>
              <a:rPr b="0" lang="pt-BR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b="0" lang="pt-BR" sz="3600" spc="-1" strike="noStrike">
              <a:latin typeface="Arial"/>
            </a:endParaRPr>
          </a:p>
        </p:txBody>
      </p:sp>
      <p:grpSp>
        <p:nvGrpSpPr>
          <p:cNvPr id="57" name="Group 17"/>
          <p:cNvGrpSpPr/>
          <p:nvPr/>
        </p:nvGrpSpPr>
        <p:grpSpPr>
          <a:xfrm>
            <a:off x="0" y="0"/>
            <a:ext cx="32687640" cy="3599640"/>
            <a:chOff x="0" y="0"/>
            <a:chExt cx="32687640" cy="3599640"/>
          </a:xfrm>
        </p:grpSpPr>
        <p:sp>
          <p:nvSpPr>
            <p:cNvPr id="58" name="CustomShape 18"/>
            <p:cNvSpPr/>
            <p:nvPr/>
          </p:nvSpPr>
          <p:spPr>
            <a:xfrm>
              <a:off x="0" y="0"/>
              <a:ext cx="32403240" cy="4564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" name="CustomShape 19"/>
            <p:cNvSpPr/>
            <p:nvPr/>
          </p:nvSpPr>
          <p:spPr>
            <a:xfrm>
              <a:off x="284400" y="2375640"/>
              <a:ext cx="32403240" cy="3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" name="CustomShape 20"/>
            <p:cNvSpPr/>
            <p:nvPr/>
          </p:nvSpPr>
          <p:spPr>
            <a:xfrm>
              <a:off x="0" y="0"/>
              <a:ext cx="32403240" cy="3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" name="CustomShape 21"/>
            <p:cNvSpPr/>
            <p:nvPr/>
          </p:nvSpPr>
          <p:spPr>
            <a:xfrm>
              <a:off x="0" y="0"/>
              <a:ext cx="32403240" cy="3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" name="CustomShape 22"/>
            <p:cNvSpPr/>
            <p:nvPr/>
          </p:nvSpPr>
          <p:spPr>
            <a:xfrm>
              <a:off x="0" y="0"/>
              <a:ext cx="32403240" cy="3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" name="CustomShape 23"/>
            <p:cNvSpPr/>
            <p:nvPr/>
          </p:nvSpPr>
          <p:spPr>
            <a:xfrm>
              <a:off x="0" y="0"/>
              <a:ext cx="32403240" cy="3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" name="CustomShape 24"/>
            <p:cNvSpPr/>
            <p:nvPr/>
          </p:nvSpPr>
          <p:spPr>
            <a:xfrm>
              <a:off x="0" y="0"/>
              <a:ext cx="32403240" cy="3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65" name="" descr=""/>
            <p:cNvPicPr/>
            <p:nvPr/>
          </p:nvPicPr>
          <p:blipFill>
            <a:blip r:embed="rId2"/>
            <a:stretch/>
          </p:blipFill>
          <p:spPr>
            <a:xfrm>
              <a:off x="4788000" y="1869120"/>
              <a:ext cx="114120" cy="17748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66" name="Group 25"/>
            <p:cNvGrpSpPr/>
            <p:nvPr/>
          </p:nvGrpSpPr>
          <p:grpSpPr>
            <a:xfrm>
              <a:off x="577800" y="2448000"/>
              <a:ext cx="31247640" cy="1151640"/>
              <a:chOff x="577800" y="2448000"/>
              <a:chExt cx="31247640" cy="1151640"/>
            </a:xfrm>
          </p:grpSpPr>
          <p:sp>
            <p:nvSpPr>
              <p:cNvPr id="67" name="CustomShape 26"/>
              <p:cNvSpPr/>
              <p:nvPr/>
            </p:nvSpPr>
            <p:spPr>
              <a:xfrm>
                <a:off x="577800" y="2495880"/>
                <a:ext cx="31247640" cy="893520"/>
              </a:xfrm>
              <a:prstGeom prst="rect">
                <a:avLst/>
              </a:prstGeom>
              <a:solidFill>
                <a:srgbClr val="5e8ac7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" name="CustomShape 27"/>
              <p:cNvSpPr/>
              <p:nvPr/>
            </p:nvSpPr>
            <p:spPr>
              <a:xfrm>
                <a:off x="3896640" y="2448000"/>
                <a:ext cx="24324120" cy="11516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/>
              <a:p>
                <a:pPr algn="ctr">
                  <a:lnSpc>
                    <a:spcPct val="100000"/>
                  </a:lnSpc>
                </a:pPr>
                <a:r>
                  <a:rPr b="1" lang="pt-BR" sz="6000" spc="-1" strike="noStrike">
                    <a:solidFill>
                      <a:srgbClr val="ffffff"/>
                    </a:solidFill>
                    <a:latin typeface="Arial"/>
                  </a:rPr>
                  <a:t>         </a:t>
                </a:r>
                <a:r>
                  <a:rPr b="1" lang="pt-BR" sz="6000" spc="-1" strike="noStrike">
                    <a:solidFill>
                      <a:srgbClr val="ffffff"/>
                    </a:solidFill>
                    <a:latin typeface="Arial"/>
                  </a:rPr>
                  <a:t>I Congresso Internacional Mulheres em STEAM</a:t>
                </a:r>
                <a:endParaRPr b="0" lang="pt-BR" sz="6000" spc="-1" strike="noStrike">
                  <a:latin typeface="Arial"/>
                </a:endParaRPr>
              </a:p>
            </p:txBody>
          </p:sp>
        </p:grpSp>
        <p:sp>
          <p:nvSpPr>
            <p:cNvPr id="69" name="CustomShape 28"/>
            <p:cNvSpPr/>
            <p:nvPr/>
          </p:nvSpPr>
          <p:spPr>
            <a:xfrm>
              <a:off x="7256520" y="782640"/>
              <a:ext cx="17890560" cy="1305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1" lang="pt-BR" sz="4000" spc="-1" strike="noStrike">
                  <a:latin typeface="Arial"/>
                </a:rPr>
                <a:t>São José dos Campos, 21 e 22 de outubro de 2022</a:t>
              </a:r>
              <a:endParaRPr b="0" lang="pt-BR" sz="4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pt-BR" sz="4000" spc="-1" strike="noStrike">
                  <a:latin typeface="Arial"/>
                </a:rPr>
                <a:t>Parque Tecnológico de São José dos Campos - SP</a:t>
              </a:r>
              <a:endParaRPr b="0" lang="pt-BR" sz="4000" spc="-1" strike="noStrike">
                <a:latin typeface="Arial"/>
              </a:endParaRPr>
            </a:p>
          </p:txBody>
        </p:sp>
        <p:pic>
          <p:nvPicPr>
            <p:cNvPr id="70" name="" descr=""/>
            <p:cNvPicPr/>
            <p:nvPr/>
          </p:nvPicPr>
          <p:blipFill>
            <a:blip r:embed="rId3"/>
            <a:srcRect l="28252" t="0" r="10888" b="22630"/>
            <a:stretch/>
          </p:blipFill>
          <p:spPr>
            <a:xfrm>
              <a:off x="28080000" y="640800"/>
              <a:ext cx="3244680" cy="2748600"/>
            </a:xfrm>
            <a:prstGeom prst="rect">
              <a:avLst/>
            </a:prstGeom>
            <a:ln>
              <a:noFill/>
            </a:ln>
          </p:spPr>
        </p:pic>
      </p:grp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11205</TotalTime>
  <Application>LibreOffice/6.0.7.3$Linux_X86_64 LibreOffice_project/00m0$Build-3</Application>
  <Words>979</Words>
  <Paragraphs>92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2000-04-26T13:37:08Z</dcterms:created>
  <dc:creator>.Pancada</dc:creator>
  <dc:description/>
  <dc:language>pt-BR</dc:language>
  <cp:lastModifiedBy/>
  <cp:lastPrinted>2000-05-14T13:30:21Z</cp:lastPrinted>
  <dcterms:modified xsi:type="dcterms:W3CDTF">2022-06-29T16:12:55Z</dcterms:modified>
  <cp:revision>640</cp:revision>
  <dc:subject/>
  <dc:title>Painel SBQ 2000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Personalizado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</vt:i4>
  </property>
</Properties>
</file>